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2" r:id="rId2"/>
    <p:sldId id="263" r:id="rId3"/>
    <p:sldId id="264" r:id="rId4"/>
    <p:sldId id="265" r:id="rId5"/>
    <p:sldId id="266"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88A16B-2E27-4475-9066-D6C5CCA6A5F7}" type="datetimeFigureOut">
              <a:rPr lang="fr-FR" smtClean="0"/>
              <a:t>09/03/2021</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5F9F1-AE2C-4A29-80CC-F31FE042F341}" type="slidenum">
              <a:rPr lang="fr-FR" smtClean="0"/>
              <a:t>‹N°›</a:t>
            </a:fld>
            <a:endParaRPr lang="fr-FR"/>
          </a:p>
        </p:txBody>
      </p:sp>
    </p:spTree>
    <p:extLst>
      <p:ext uri="{BB962C8B-B14F-4D97-AF65-F5344CB8AC3E}">
        <p14:creationId xmlns:p14="http://schemas.microsoft.com/office/powerpoint/2010/main" val="2517452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txBox="1">
            <a:spLocks noGrp="1"/>
          </p:cNvSpPr>
          <p:nvPr>
            <p:ph type="sldNum" sz="quarter" idx="5"/>
          </p:nvPr>
        </p:nvSpPr>
        <p:spPr>
          <a:ln/>
        </p:spPr>
        <p:txBody>
          <a:bodyPr lIns="0" tIns="0" rIns="0" bIns="0" anchor="b" anchorCtr="0">
            <a:noAutofit/>
          </a:bodyPr>
          <a:lstStyle/>
          <a:p>
            <a:pPr lvl="0"/>
            <a:fld id="{6B3A3C71-20FD-4CCD-9668-A359F994A89E}" type="slidenum">
              <a:t>5</a:t>
            </a:fld>
            <a:endParaRPr lang="fr-FR"/>
          </a:p>
        </p:txBody>
      </p:sp>
      <p:sp>
        <p:nvSpPr>
          <p:cNvPr id="2" name="Espace réservé de l'image des diapositives 1"/>
          <p:cNvSpPr>
            <a:spLocks noGrp="1" noRot="1" noChangeAspect="1" noResize="1"/>
          </p:cNvSpPr>
          <p:nvPr>
            <p:ph type="sldImg"/>
          </p:nvPr>
        </p:nvSpPr>
        <p:spPr>
          <a:xfrm>
            <a:off x="1108075" y="812800"/>
            <a:ext cx="5343525" cy="4008438"/>
          </a:xfrm>
          <a:solidFill>
            <a:srgbClr val="729FCF"/>
          </a:solidFill>
          <a:ln w="25400">
            <a:solidFill>
              <a:srgbClr val="3465A4"/>
            </a:solidFill>
            <a:prstDash val="solid"/>
          </a:ln>
        </p:spPr>
      </p:sp>
      <p:sp>
        <p:nvSpPr>
          <p:cNvPr id="3" name="Espace réservé des notes 2"/>
          <p:cNvSpPr txBox="1">
            <a:spLocks noGrp="1"/>
          </p:cNvSpPr>
          <p:nvPr>
            <p:ph type="body" sz="quarter" idx="1"/>
          </p:nvPr>
        </p:nvSpPr>
        <p:spPr/>
        <p:txBody>
          <a:bodyPr/>
          <a:lstStyle/>
          <a:p>
            <a:endParaRPr lang="fr-FR"/>
          </a:p>
        </p:txBody>
      </p:sp>
    </p:spTree>
    <p:extLst>
      <p:ext uri="{BB962C8B-B14F-4D97-AF65-F5344CB8AC3E}">
        <p14:creationId xmlns:p14="http://schemas.microsoft.com/office/powerpoint/2010/main" val="1325835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97E0B84-8ABF-454F-943B-D2D0911AA80A}" type="datetimeFigureOut">
              <a:rPr lang="fr-FR" smtClean="0"/>
              <a:t>09/03/2021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751563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97E0B84-8ABF-454F-943B-D2D0911AA80A}" type="datetimeFigureOut">
              <a:rPr lang="fr-FR" smtClean="0"/>
              <a:t>09/03/2021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1267571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97E0B84-8ABF-454F-943B-D2D0911AA80A}" type="datetimeFigureOut">
              <a:rPr lang="fr-FR" smtClean="0"/>
              <a:t>09/03/2021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4269743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97E0B84-8ABF-454F-943B-D2D0911AA80A}" type="datetimeFigureOut">
              <a:rPr lang="fr-FR" smtClean="0"/>
              <a:t>09/03/2021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2015488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97E0B84-8ABF-454F-943B-D2D0911AA80A}" type="datetimeFigureOut">
              <a:rPr lang="fr-FR" smtClean="0"/>
              <a:t>09/03/2021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158381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97E0B84-8ABF-454F-943B-D2D0911AA80A}" type="datetimeFigureOut">
              <a:rPr lang="fr-FR" smtClean="0"/>
              <a:t>09/03/2021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4285544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97E0B84-8ABF-454F-943B-D2D0911AA80A}" type="datetimeFigureOut">
              <a:rPr lang="fr-FR" smtClean="0"/>
              <a:t>09/03/2021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639631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97E0B84-8ABF-454F-943B-D2D0911AA80A}" type="datetimeFigureOut">
              <a:rPr lang="fr-FR" smtClean="0"/>
              <a:t>09/03/2021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2667055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97E0B84-8ABF-454F-943B-D2D0911AA80A}" type="datetimeFigureOut">
              <a:rPr lang="fr-FR" smtClean="0"/>
              <a:t>09/03/2021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300052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97E0B84-8ABF-454F-943B-D2D0911AA80A}" type="datetimeFigureOut">
              <a:rPr lang="fr-FR" smtClean="0"/>
              <a:t>09/03/2021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330085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97E0B84-8ABF-454F-943B-D2D0911AA80A}" type="datetimeFigureOut">
              <a:rPr lang="fr-FR" smtClean="0"/>
              <a:t>09/03/2021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EBBC12-6709-4B65-A9A5-AFB62E76D48A}" type="slidenum">
              <a:rPr lang="fr-FR" smtClean="0"/>
              <a:t>‹N°›</a:t>
            </a:fld>
            <a:endParaRPr lang="fr-FR"/>
          </a:p>
        </p:txBody>
      </p:sp>
    </p:spTree>
    <p:extLst>
      <p:ext uri="{BB962C8B-B14F-4D97-AF65-F5344CB8AC3E}">
        <p14:creationId xmlns:p14="http://schemas.microsoft.com/office/powerpoint/2010/main" val="3648802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7E0B84-8ABF-454F-943B-D2D0911AA80A}" type="datetimeFigureOut">
              <a:rPr lang="fr-FR" smtClean="0"/>
              <a:t>09/03/2021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BBC12-6709-4B65-A9A5-AFB62E76D48A}" type="slidenum">
              <a:rPr lang="fr-FR" smtClean="0"/>
              <a:t>‹N°›</a:t>
            </a:fld>
            <a:endParaRPr lang="fr-FR"/>
          </a:p>
        </p:txBody>
      </p:sp>
    </p:spTree>
    <p:extLst>
      <p:ext uri="{BB962C8B-B14F-4D97-AF65-F5344CB8AC3E}">
        <p14:creationId xmlns:p14="http://schemas.microsoft.com/office/powerpoint/2010/main" val="103200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35896" y="332656"/>
            <a:ext cx="4618856" cy="1143000"/>
          </a:xfrm>
        </p:spPr>
        <p:txBody>
          <a:bodyPr>
            <a:normAutofit/>
          </a:bodyPr>
          <a:lstStyle/>
          <a:p>
            <a:r>
              <a:rPr lang="fr-FR" sz="3600" dirty="0" smtClean="0"/>
              <a:t>SCH (TA) MILOUA Ali</a:t>
            </a:r>
            <a:endParaRPr lang="fr-FR" sz="3600" dirty="0"/>
          </a:p>
        </p:txBody>
      </p:sp>
      <p:sp>
        <p:nvSpPr>
          <p:cNvPr id="3" name="Espace réservé du contenu 2"/>
          <p:cNvSpPr>
            <a:spLocks noGrp="1"/>
          </p:cNvSpPr>
          <p:nvPr>
            <p:ph idx="1"/>
          </p:nvPr>
        </p:nvSpPr>
        <p:spPr>
          <a:xfrm>
            <a:off x="395536" y="3789040"/>
            <a:ext cx="8507288" cy="2763688"/>
          </a:xfrm>
        </p:spPr>
        <p:txBody>
          <a:bodyPr>
            <a:noAutofit/>
          </a:bodyPr>
          <a:lstStyle/>
          <a:p>
            <a:pPr marL="0" indent="0" algn="just">
              <a:buNone/>
            </a:pPr>
            <a:r>
              <a:rPr lang="fr-FR" sz="2400" dirty="0" smtClean="0"/>
              <a:t>	Suite aux mesures de simplification de l’armée de Terre du 07 janvier 2021, le chef de section est habilité à faire passer les CCPM à sa section</a:t>
            </a:r>
            <a:r>
              <a:rPr lang="fr-FR" sz="2400" dirty="0"/>
              <a:t>. </a:t>
            </a:r>
            <a:r>
              <a:rPr lang="fr-FR" sz="2400" dirty="0" smtClean="0"/>
              <a:t>Cette mesure devrait baisser considérablement la charge de travail de la cellule EPMS de votre unité. A cet effet, </a:t>
            </a:r>
            <a:r>
              <a:rPr lang="fr-FR" sz="2400" dirty="0"/>
              <a:t>v</a:t>
            </a:r>
            <a:r>
              <a:rPr lang="fr-FR" sz="2400" dirty="0" smtClean="0"/>
              <a:t>ous proposerez une politique sectorielle dans le domaine </a:t>
            </a:r>
            <a:r>
              <a:rPr lang="fr-FR" sz="2400" dirty="0"/>
              <a:t>des </a:t>
            </a:r>
            <a:r>
              <a:rPr lang="fr-FR" sz="2400" dirty="0" smtClean="0"/>
              <a:t>APMS sur </a:t>
            </a:r>
            <a:r>
              <a:rPr lang="fr-FR" sz="2400" dirty="0"/>
              <a:t>quatre </a:t>
            </a:r>
            <a:r>
              <a:rPr lang="fr-FR" sz="2400" dirty="0" smtClean="0"/>
              <a:t>ans, visant à optimiser le temps de travail gagné grâce </a:t>
            </a:r>
            <a:r>
              <a:rPr lang="fr-FR" sz="2400" dirty="0"/>
              <a:t>à </a:t>
            </a:r>
            <a:r>
              <a:rPr lang="fr-FR" sz="2400" dirty="0" smtClean="0"/>
              <a:t>cette nouvelle décision.</a:t>
            </a:r>
            <a:endParaRPr lang="fr-FR" sz="2400"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576124" y="728133"/>
            <a:ext cx="3212975" cy="2133990"/>
          </a:xfrm>
          <a:prstGeom prst="rect">
            <a:avLst/>
          </a:prstGeom>
        </p:spPr>
      </p:pic>
    </p:spTree>
    <p:extLst>
      <p:ext uri="{BB962C8B-B14F-4D97-AF65-F5344CB8AC3E}">
        <p14:creationId xmlns:p14="http://schemas.microsoft.com/office/powerpoint/2010/main" val="87634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51920" y="476672"/>
            <a:ext cx="4618856" cy="1143000"/>
          </a:xfrm>
        </p:spPr>
        <p:txBody>
          <a:bodyPr>
            <a:normAutofit/>
          </a:bodyPr>
          <a:lstStyle/>
          <a:p>
            <a:r>
              <a:rPr lang="fr-FR" sz="3600" dirty="0" smtClean="0"/>
              <a:t>PM BONNELY Bénédicte</a:t>
            </a:r>
            <a:endParaRPr lang="fr-FR" sz="3600" dirty="0"/>
          </a:p>
        </p:txBody>
      </p:sp>
      <p:sp>
        <p:nvSpPr>
          <p:cNvPr id="3" name="Espace réservé du contenu 2"/>
          <p:cNvSpPr>
            <a:spLocks noGrp="1"/>
          </p:cNvSpPr>
          <p:nvPr>
            <p:ph idx="1"/>
          </p:nvPr>
        </p:nvSpPr>
        <p:spPr>
          <a:xfrm>
            <a:off x="395536" y="3284984"/>
            <a:ext cx="8507288" cy="3240360"/>
          </a:xfrm>
        </p:spPr>
        <p:txBody>
          <a:bodyPr>
            <a:noAutofit/>
          </a:bodyPr>
          <a:lstStyle/>
          <a:p>
            <a:pPr marL="0" indent="0" algn="just">
              <a:buNone/>
            </a:pPr>
            <a:r>
              <a:rPr lang="fr-FR" sz="2400" dirty="0"/>
              <a:t>	Sur la base de la politique EPMS en vigueur, incluant les travaux CCPM en cours, vous proposerez une révision des formations MAPTISPORT et </a:t>
            </a:r>
            <a:r>
              <a:rPr lang="fr-FR" sz="2400" dirty="0" smtClean="0"/>
              <a:t>CAPTISPORT.</a:t>
            </a:r>
          </a:p>
          <a:p>
            <a:pPr marL="0" indent="0" algn="just">
              <a:buNone/>
            </a:pPr>
            <a:r>
              <a:rPr lang="fr-FR" sz="2400" dirty="0" smtClean="0"/>
              <a:t>Pour </a:t>
            </a:r>
            <a:r>
              <a:rPr lang="fr-FR" sz="2400" dirty="0"/>
              <a:t>cela vous analyserez les prérogatives d’encadrement des APMS et en proposerez les évolutions, en lien avec les contenus de formation que vous aurez préalablement définis.</a:t>
            </a:r>
          </a:p>
          <a:p>
            <a:pPr marL="0" indent="0" algn="just">
              <a:buNone/>
            </a:pPr>
            <a:r>
              <a:rPr lang="fr-FR" sz="2400" dirty="0"/>
              <a:t>Ces travaux vous permettront de proposer une architecture de formation unique.</a:t>
            </a: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476672"/>
            <a:ext cx="1905000" cy="2533650"/>
          </a:xfrm>
          <a:prstGeom prst="rect">
            <a:avLst/>
          </a:prstGeom>
        </p:spPr>
      </p:pic>
    </p:spTree>
    <p:extLst>
      <p:ext uri="{BB962C8B-B14F-4D97-AF65-F5344CB8AC3E}">
        <p14:creationId xmlns:p14="http://schemas.microsoft.com/office/powerpoint/2010/main" val="73902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043608" y="2780928"/>
            <a:ext cx="7848872" cy="3416320"/>
          </a:xfrm>
          <a:prstGeom prst="rect">
            <a:avLst/>
          </a:prstGeom>
          <a:noFill/>
        </p:spPr>
        <p:txBody>
          <a:bodyPr wrap="square" rtlCol="0" anchor="ctr">
            <a:spAutoFit/>
          </a:bodyPr>
          <a:lstStyle/>
          <a:p>
            <a:pPr algn="just"/>
            <a:r>
              <a:rPr lang="fr-FR" dirty="0" smtClean="0"/>
              <a:t>	</a:t>
            </a:r>
            <a:r>
              <a:rPr lang="fr-FR" sz="2400" dirty="0" smtClean="0">
                <a:solidFill>
                  <a:srgbClr val="002060"/>
                </a:solidFill>
              </a:rPr>
              <a:t>Suite </a:t>
            </a:r>
            <a:r>
              <a:rPr lang="fr-FR" sz="2400" dirty="0">
                <a:solidFill>
                  <a:srgbClr val="002060"/>
                </a:solidFill>
              </a:rPr>
              <a:t>au </a:t>
            </a:r>
            <a:r>
              <a:rPr lang="fr-FR" sz="2400" dirty="0" smtClean="0">
                <a:solidFill>
                  <a:srgbClr val="002060"/>
                </a:solidFill>
              </a:rPr>
              <a:t>constat par </a:t>
            </a:r>
            <a:r>
              <a:rPr lang="fr-FR" sz="2400" dirty="0">
                <a:solidFill>
                  <a:srgbClr val="002060"/>
                </a:solidFill>
              </a:rPr>
              <a:t>la section Qualité, Santé, Sécurité et </a:t>
            </a:r>
            <a:r>
              <a:rPr lang="fr-FR" sz="2400" dirty="0" smtClean="0">
                <a:solidFill>
                  <a:srgbClr val="002060"/>
                </a:solidFill>
              </a:rPr>
              <a:t>Environnement, d’une carence de documents de références dans l’emploi du personnel « gymnaste » à la BSPP, vous proposerez une doctrine d’emploi du Groupe de Gymnastique des Sapeurs-Pompiers de Paris. Ce document visera l’objectif de protéger juridiquement l’institution en établissant des règles de fonctionnement logistiques et artistiques, un suivi des aptitudes physiques et techniques du personnel et un suivi qualitatif des matériels employés.  </a:t>
            </a:r>
            <a:endParaRPr lang="fr-FR" sz="2400" dirty="0">
              <a:solidFill>
                <a:srgbClr val="002060"/>
              </a:solidFill>
            </a:endParaRPr>
          </a:p>
        </p:txBody>
      </p:sp>
      <p:pic>
        <p:nvPicPr>
          <p:cNvPr id="7" name="Image 6" descr="Cartouche inerne-PowerP.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818350" cy="6858000"/>
          </a:xfrm>
          <a:prstGeom prst="rect">
            <a:avLst/>
          </a:prstGeom>
        </p:spPr>
      </p:pic>
      <p:sp>
        <p:nvSpPr>
          <p:cNvPr id="2" name="ZoneTexte 1"/>
          <p:cNvSpPr txBox="1"/>
          <p:nvPr/>
        </p:nvSpPr>
        <p:spPr>
          <a:xfrm>
            <a:off x="4716016" y="1196752"/>
            <a:ext cx="3753650" cy="461665"/>
          </a:xfrm>
          <a:prstGeom prst="rect">
            <a:avLst/>
          </a:prstGeom>
          <a:noFill/>
          <a:ln>
            <a:solidFill>
              <a:schemeClr val="tx1"/>
            </a:solidFill>
          </a:ln>
        </p:spPr>
        <p:txBody>
          <a:bodyPr wrap="square" rtlCol="0">
            <a:spAutoFit/>
          </a:bodyPr>
          <a:lstStyle/>
          <a:p>
            <a:r>
              <a:rPr lang="fr-FR" sz="2400" dirty="0" smtClean="0">
                <a:solidFill>
                  <a:srgbClr val="002060"/>
                </a:solidFill>
                <a:latin typeface="Marianne Light" panose="02000000000000000000" pitchFamily="50" charset="0"/>
              </a:rPr>
              <a:t>Adjudant GUY Benjamin</a:t>
            </a:r>
            <a:endParaRPr lang="fr-FR" sz="2400" dirty="0">
              <a:solidFill>
                <a:srgbClr val="002060"/>
              </a:solidFill>
              <a:latin typeface="Marianne Light" panose="02000000000000000000" pitchFamily="50" charset="0"/>
            </a:endParaRPr>
          </a:p>
        </p:txBody>
      </p:sp>
      <p:pic>
        <p:nvPicPr>
          <p:cNvPr id="3" name="Imag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3728" y="171571"/>
            <a:ext cx="2160240" cy="251202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355339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043608" y="2149984"/>
            <a:ext cx="7848872" cy="4524315"/>
          </a:xfrm>
          <a:prstGeom prst="rect">
            <a:avLst/>
          </a:prstGeom>
          <a:noFill/>
        </p:spPr>
        <p:txBody>
          <a:bodyPr wrap="square" rtlCol="0" anchor="ctr">
            <a:spAutoFit/>
          </a:bodyPr>
          <a:lstStyle/>
          <a:p>
            <a:pPr algn="just"/>
            <a:r>
              <a:rPr lang="fr-FR" dirty="0" smtClean="0"/>
              <a:t>	</a:t>
            </a:r>
            <a:r>
              <a:rPr lang="fr-FR" sz="2400" dirty="0" smtClean="0">
                <a:solidFill>
                  <a:srgbClr val="002060"/>
                </a:solidFill>
              </a:rPr>
              <a:t>Afin de répondre au haut niveau d’exigence du métier de sapeurs-pompiers de Paris, la préparation opérationnelle est essentielle. A ce titre un outil numérique a été créé, le SIPO (suivi individuel de la préparation opérationnelle). Il s’inscrit dans la continuité de la formation et </a:t>
            </a:r>
            <a:r>
              <a:rPr lang="fr-FR" sz="2400" smtClean="0">
                <a:solidFill>
                  <a:srgbClr val="002060"/>
                </a:solidFill>
              </a:rPr>
              <a:t>l’acquisition des savoirs, </a:t>
            </a:r>
            <a:r>
              <a:rPr lang="fr-FR" sz="2400" dirty="0" smtClean="0">
                <a:solidFill>
                  <a:srgbClr val="002060"/>
                </a:solidFill>
              </a:rPr>
              <a:t>savoir-faire et savoir-être. </a:t>
            </a:r>
          </a:p>
          <a:p>
            <a:pPr algn="just"/>
            <a:r>
              <a:rPr lang="fr-FR" sz="2400" dirty="0" smtClean="0">
                <a:solidFill>
                  <a:srgbClr val="002060"/>
                </a:solidFill>
              </a:rPr>
              <a:t>Le SIPO ajouté à une activité opérationnelle de plus en plus importante a un impact sur le temps consacré à l’EPMS. </a:t>
            </a:r>
          </a:p>
          <a:p>
            <a:pPr algn="just"/>
            <a:r>
              <a:rPr lang="fr-FR" sz="2400" dirty="0" smtClean="0">
                <a:solidFill>
                  <a:srgbClr val="002060"/>
                </a:solidFill>
              </a:rPr>
              <a:t>En relation avec le bureau conception numérique, vous adopterez cet outil pour l’EPMS, il permettra d’optimiser la préparation physique opérationnelle individuelle et collective des sapeurs-pompiers de Paris.  </a:t>
            </a:r>
          </a:p>
        </p:txBody>
      </p:sp>
      <p:pic>
        <p:nvPicPr>
          <p:cNvPr id="7" name="Image 6" descr="Cartouche inerne-PowerP.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818350" cy="6858000"/>
          </a:xfrm>
          <a:prstGeom prst="rect">
            <a:avLst/>
          </a:prstGeom>
        </p:spPr>
      </p:pic>
      <p:sp>
        <p:nvSpPr>
          <p:cNvPr id="2" name="ZoneTexte 1"/>
          <p:cNvSpPr txBox="1"/>
          <p:nvPr/>
        </p:nvSpPr>
        <p:spPr>
          <a:xfrm>
            <a:off x="4716016" y="1196752"/>
            <a:ext cx="3960440" cy="461665"/>
          </a:xfrm>
          <a:prstGeom prst="rect">
            <a:avLst/>
          </a:prstGeom>
          <a:noFill/>
          <a:ln>
            <a:solidFill>
              <a:schemeClr val="tx1"/>
            </a:solidFill>
          </a:ln>
        </p:spPr>
        <p:txBody>
          <a:bodyPr wrap="square" rtlCol="0">
            <a:spAutoFit/>
          </a:bodyPr>
          <a:lstStyle/>
          <a:p>
            <a:r>
              <a:rPr lang="fr-FR" sz="2400" dirty="0" smtClean="0">
                <a:solidFill>
                  <a:srgbClr val="002060"/>
                </a:solidFill>
                <a:latin typeface="Marianne Light" panose="02000000000000000000" pitchFamily="50" charset="0"/>
              </a:rPr>
              <a:t>Sergent-chef PROBST Emmanuel</a:t>
            </a:r>
            <a:endParaRPr lang="fr-FR" sz="2400" dirty="0">
              <a:solidFill>
                <a:srgbClr val="002060"/>
              </a:solidFill>
              <a:latin typeface="Marianne Light" panose="02000000000000000000" pitchFamily="50" charset="0"/>
            </a:endParaRPr>
          </a:p>
        </p:txBody>
      </p:sp>
      <p:pic>
        <p:nvPicPr>
          <p:cNvPr id="4" name="Image 3"/>
          <p:cNvPicPr>
            <a:picLocks noChangeAspect="1"/>
          </p:cNvPicPr>
          <p:nvPr/>
        </p:nvPicPr>
        <p:blipFill rotWithShape="1">
          <a:blip r:embed="rId3" cstate="print">
            <a:extLst>
              <a:ext uri="{28A0092B-C50C-407E-A947-70E740481C1C}">
                <a14:useLocalDpi xmlns:a14="http://schemas.microsoft.com/office/drawing/2010/main" val="0"/>
              </a:ext>
            </a:extLst>
          </a:blip>
          <a:srcRect l="7936" t="10569" r="5566" b="5337"/>
          <a:stretch/>
        </p:blipFill>
        <p:spPr>
          <a:xfrm>
            <a:off x="1187624" y="260647"/>
            <a:ext cx="1296144" cy="1680187"/>
          </a:xfrm>
          <a:prstGeom prst="rect">
            <a:avLst/>
          </a:prstGeom>
        </p:spPr>
      </p:pic>
    </p:spTree>
    <p:extLst>
      <p:ext uri="{BB962C8B-B14F-4D97-AF65-F5344CB8AC3E}">
        <p14:creationId xmlns:p14="http://schemas.microsoft.com/office/powerpoint/2010/main" val="2548433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Grp="1"/>
          </p:cNvSpPr>
          <p:nvPr>
            <p:ph type="title" idx="4294967295"/>
          </p:nvPr>
        </p:nvSpPr>
        <p:spPr>
          <a:xfrm>
            <a:off x="2846520" y="1007999"/>
            <a:ext cx="5901840" cy="938880"/>
          </a:xfrm>
        </p:spPr>
        <p:txBody>
          <a:bodyPr>
            <a:normAutofit fontScale="90000"/>
          </a:bodyPr>
          <a:lstStyle/>
          <a:p>
            <a:pPr lvl="0"/>
            <a:r>
              <a:rPr lang="fr-FR"/>
              <a:t> ADC ROUYER, Michaël</a:t>
            </a:r>
            <a:br>
              <a:rPr lang="fr-FR"/>
            </a:br>
            <a:r>
              <a:rPr lang="fr-FR"/>
              <a:t>École de gendarmerie de Montluçon</a:t>
            </a:r>
          </a:p>
        </p:txBody>
      </p:sp>
      <p:sp>
        <p:nvSpPr>
          <p:cNvPr id="3" name="Rectangle 9"/>
          <p:cNvSpPr txBox="1">
            <a:spLocks noGrp="1"/>
          </p:cNvSpPr>
          <p:nvPr>
            <p:ph type="subTitle" idx="4294967295"/>
          </p:nvPr>
        </p:nvSpPr>
        <p:spPr>
          <a:xfrm>
            <a:off x="324000" y="2376000"/>
            <a:ext cx="8424360" cy="2422080"/>
          </a:xfrm>
        </p:spPr>
        <p:txBody>
          <a:bodyPr wrap="square" lIns="91440" tIns="45720" rIns="91440" bIns="45720" anchor="t">
            <a:normAutofit fontScale="85000" lnSpcReduction="20000"/>
          </a:bodyPr>
          <a:lstStyle/>
          <a:p>
            <a:pPr lvl="0" algn="just" rtl="0">
              <a:spcBef>
                <a:spcPts val="641"/>
              </a:spcBef>
              <a:tabLst>
                <a:tab pos="0" algn="l"/>
              </a:tabLst>
            </a:pPr>
            <a:endParaRPr lang="fr-FR">
              <a:latin typeface="Calibri" pitchFamily="18"/>
            </a:endParaRPr>
          </a:p>
          <a:p>
            <a:pPr lvl="0" algn="just" rtl="0">
              <a:spcBef>
                <a:spcPts val="641"/>
              </a:spcBef>
              <a:tabLst>
                <a:tab pos="0" algn="l"/>
              </a:tabLst>
            </a:pPr>
            <a:endParaRPr lang="fr-FR">
              <a:latin typeface="Calibri" pitchFamily="18"/>
            </a:endParaRPr>
          </a:p>
          <a:p>
            <a:pPr lvl="0" algn="just" rtl="0">
              <a:spcBef>
                <a:spcPts val="641"/>
              </a:spcBef>
              <a:tabLst>
                <a:tab pos="0" algn="l"/>
              </a:tabLst>
            </a:pPr>
            <a:r>
              <a:rPr lang="fr-FR">
                <a:latin typeface="Calibri" pitchFamily="18"/>
              </a:rPr>
              <a:t>Sujet :  En m’appuyant sur la PIA 7.1.1. et sur les directives du C.E.G.N., je propose une refonte de la formation des élèves gendarmes en accentuant la composante opérationnelle et mentale.</a:t>
            </a:r>
          </a:p>
        </p:txBody>
      </p:sp>
      <p:sp>
        <p:nvSpPr>
          <p:cNvPr id="4" name="Forme libre 3"/>
          <p:cNvSpPr/>
          <p:nvPr/>
        </p:nvSpPr>
        <p:spPr>
          <a:xfrm>
            <a:off x="468000" y="432000"/>
            <a:ext cx="1655999" cy="21600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000000"/>
          </a:solidFill>
          <a:ln w="0">
            <a:solidFill>
              <a:srgbClr val="3465A4"/>
            </a:solidFill>
            <a:prstDash val="solid"/>
          </a:ln>
        </p:spPr>
        <p:txBody>
          <a:bodyPr wrap="none" lIns="90000" tIns="45000" rIns="90000" bIns="45000" anchor="ctr" anchorCtr="0" compatLnSpc="0">
            <a:noAutofit/>
          </a:bodyPr>
          <a:lstStyle/>
          <a:p>
            <a:pPr marL="0" marR="0" lvl="0" indent="0" hangingPunct="0">
              <a:lnSpc>
                <a:spcPct val="100000"/>
              </a:lnSpc>
              <a:spcBef>
                <a:spcPts val="0"/>
              </a:spcBef>
              <a:spcAft>
                <a:spcPts val="0"/>
              </a:spcAft>
              <a:buNone/>
              <a:tabLst/>
            </a:pPr>
            <a:endParaRPr lang="fr-FR" sz="1800" b="0" i="0" u="none" strike="noStrike" kern="1200" cap="none">
              <a:ln>
                <a:noFill/>
              </a:ln>
              <a:latin typeface="Liberation Sans" pitchFamily="18"/>
              <a:ea typeface="Noto Sans CJK SC Regular" pitchFamily="2"/>
              <a:cs typeface="Lohit Devanagari" pitchFamily="2"/>
            </a:endParaRPr>
          </a:p>
        </p:txBody>
      </p:sp>
      <p:pic>
        <p:nvPicPr>
          <p:cNvPr id="5" name="">
            <a:extLst>
              <a:ext uri="{FF2B5EF4-FFF2-40B4-BE49-F238E27FC236}">
                <a16:creationId xmlns:a16="http://schemas.microsoft.com/office/drawing/2014/main" id="{00000000-0000-0000-0000-000000000000}"/>
              </a:ext>
            </a:extLst>
          </p:cNvPr>
          <p:cNvPicPr>
            <a:picLocks noChangeAspect="1"/>
          </p:cNvPicPr>
          <p:nvPr/>
        </p:nvPicPr>
        <p:blipFill>
          <a:blip r:embed="rId3">
            <a:lum/>
            <a:alphaModFix/>
          </a:blip>
          <a:srcRect/>
          <a:stretch>
            <a:fillRect/>
          </a:stretch>
        </p:blipFill>
        <p:spPr>
          <a:xfrm>
            <a:off x="577800" y="540360"/>
            <a:ext cx="1474200" cy="1969200"/>
          </a:xfrm>
          <a:prstGeom prst="rect">
            <a:avLst/>
          </a:prstGeom>
          <a:noFill/>
          <a:ln>
            <a:noFill/>
          </a:ln>
        </p:spPr>
      </p:pic>
    </p:spTree>
    <p:extLst>
      <p:ext uri="{BB962C8B-B14F-4D97-AF65-F5344CB8AC3E}">
        <p14:creationId xmlns:p14="http://schemas.microsoft.com/office/powerpoint/2010/main" val="26217343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402</Words>
  <Application>Microsoft Office PowerPoint</Application>
  <PresentationFormat>Affichage à l'écran (4:3)</PresentationFormat>
  <Paragraphs>17</Paragraphs>
  <Slides>5</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vt:i4>
      </vt:variant>
    </vt:vector>
  </HeadingPairs>
  <TitlesOfParts>
    <vt:vector size="12" baseType="lpstr">
      <vt:lpstr>Arial</vt:lpstr>
      <vt:lpstr>Calibri</vt:lpstr>
      <vt:lpstr>Liberation Sans</vt:lpstr>
      <vt:lpstr>Lohit Devanagari</vt:lpstr>
      <vt:lpstr>Marianne Light</vt:lpstr>
      <vt:lpstr>Noto Sans CJK SC Regular</vt:lpstr>
      <vt:lpstr>Thème Office</vt:lpstr>
      <vt:lpstr>SCH (TA) MILOUA Ali</vt:lpstr>
      <vt:lpstr>PM BONNELY Bénédicte</vt:lpstr>
      <vt:lpstr>Présentation PowerPoint</vt:lpstr>
      <vt:lpstr>Présentation PowerPoint</vt:lpstr>
      <vt:lpstr> ADC ROUYER, Michaël École de gendarmerie de Montluçon</vt:lpstr>
    </vt:vector>
  </TitlesOfParts>
  <Company>Ministère de la Défense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LEGUET Patrice MT</dc:creator>
  <cp:lastModifiedBy>FLEURY Eric-J MAJ</cp:lastModifiedBy>
  <cp:revision>34</cp:revision>
  <dcterms:created xsi:type="dcterms:W3CDTF">2018-02-12T08:14:40Z</dcterms:created>
  <dcterms:modified xsi:type="dcterms:W3CDTF">2021-03-09T10:47:17Z</dcterms:modified>
</cp:coreProperties>
</file>